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8"/>
  </p:notesMasterIdLst>
  <p:handoutMasterIdLst>
    <p:handoutMasterId r:id="rId19"/>
  </p:handoutMasterIdLst>
  <p:sldIdLst>
    <p:sldId id="264" r:id="rId2"/>
    <p:sldId id="290" r:id="rId3"/>
    <p:sldId id="284" r:id="rId4"/>
    <p:sldId id="285" r:id="rId5"/>
    <p:sldId id="293" r:id="rId6"/>
    <p:sldId id="286" r:id="rId7"/>
    <p:sldId id="287" r:id="rId8"/>
    <p:sldId id="288" r:id="rId9"/>
    <p:sldId id="282" r:id="rId10"/>
    <p:sldId id="283" r:id="rId11"/>
    <p:sldId id="295" r:id="rId12"/>
    <p:sldId id="296" r:id="rId13"/>
    <p:sldId id="289" r:id="rId14"/>
    <p:sldId id="291" r:id="rId15"/>
    <p:sldId id="292" r:id="rId16"/>
    <p:sldId id="294" r:id="rId17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280" autoAdjust="0"/>
  </p:normalViewPr>
  <p:slideViewPr>
    <p:cSldViewPr showGuides="1">
      <p:cViewPr varScale="1">
        <p:scale>
          <a:sx n="69" d="100"/>
          <a:sy n="69" d="100"/>
        </p:scale>
        <p:origin x="84" y="14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4/18/2020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4/18/2020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3961" y="802299"/>
            <a:ext cx="8634824" cy="2920713"/>
          </a:xfrm>
        </p:spPr>
        <p:txBody>
          <a:bodyPr bIns="0" anchor="b">
            <a:normAutofit/>
          </a:bodyPr>
          <a:lstStyle>
            <a:lvl1pPr algn="ctr">
              <a:defRPr sz="65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3962" y="3724075"/>
            <a:ext cx="8634823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799" b="0" cap="all" baseline="0">
                <a:solidFill>
                  <a:schemeClr val="tx1"/>
                </a:solidFill>
              </a:defRPr>
            </a:lvl1pPr>
            <a:lvl2pPr marL="457063" indent="0" algn="ctr">
              <a:buNone/>
              <a:defRPr sz="17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201" y="329308"/>
            <a:ext cx="5625309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710" y="798973"/>
            <a:ext cx="810808" cy="503578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5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3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675" y="798974"/>
            <a:ext cx="1615321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296" y="798974"/>
            <a:ext cx="7516696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3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 smtClean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961" y="1756131"/>
            <a:ext cx="8640903" cy="1969007"/>
          </a:xfrm>
        </p:spPr>
        <p:txBody>
          <a:bodyPr anchor="b">
            <a:normAutofit/>
          </a:bodyPr>
          <a:lstStyle>
            <a:lvl1pPr algn="ctr">
              <a:defRPr sz="35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3961" y="3725138"/>
            <a:ext cx="8640903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4/18/2020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7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8840" y="804890"/>
            <a:ext cx="929115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6954" y="2010879"/>
            <a:ext cx="4487485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511" y="2017343"/>
            <a:ext cx="4487485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5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815" y="804164"/>
            <a:ext cx="9293182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6814" y="2019550"/>
            <a:ext cx="4487625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199" b="0" cap="all" baseline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6814" y="2824270"/>
            <a:ext cx="4487625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4396" y="2023004"/>
            <a:ext cx="4487625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199" b="0" cap="all" baseline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4396" y="2821491"/>
            <a:ext cx="4487625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6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6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295" y="798973"/>
            <a:ext cx="2961196" cy="2406518"/>
          </a:xfrm>
        </p:spPr>
        <p:txBody>
          <a:bodyPr anchor="b">
            <a:normAutofit/>
          </a:bodyPr>
          <a:lstStyle>
            <a:lvl1pPr algn="l">
              <a:defRPr sz="23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9092" y="798974"/>
            <a:ext cx="6010904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295" y="3205492"/>
            <a:ext cx="2961196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9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5440" y="482171"/>
            <a:ext cx="4073472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828" y="1129513"/>
            <a:ext cx="5530887" cy="1922299"/>
          </a:xfrm>
        </p:spPr>
        <p:txBody>
          <a:bodyPr anchor="b">
            <a:normAutofit/>
          </a:bodyPr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2274" y="1122543"/>
            <a:ext cx="2790444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199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9951" y="3059600"/>
            <a:ext cx="5522965" cy="2090134"/>
          </a:xfrm>
        </p:spPr>
        <p:txBody>
          <a:bodyPr>
            <a:normAutofit/>
          </a:bodyPr>
          <a:lstStyle>
            <a:lvl1pPr marL="0" indent="0" algn="ctr">
              <a:buNone/>
              <a:defRPr sz="17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005" y="5469857"/>
            <a:ext cx="5525912" cy="320123"/>
          </a:xfrm>
        </p:spPr>
        <p:txBody>
          <a:bodyPr/>
          <a:lstStyle>
            <a:lvl1pPr algn="l">
              <a:defRPr/>
            </a:lvl1pPr>
          </a:lstStyle>
          <a:p>
            <a:fld id="{126BF754-515F-40B9-8D24-D54D5825B3D0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005" y="318641"/>
            <a:ext cx="5539561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9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202" y="804520"/>
            <a:ext cx="928879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202" y="2015733"/>
            <a:ext cx="928879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0194" y="330370"/>
            <a:ext cx="3499803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201" y="329308"/>
            <a:ext cx="562530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9935" y="798973"/>
            <a:ext cx="810808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799">
                <a:solidFill>
                  <a:schemeClr val="accent1"/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88825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88825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88825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708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126" rtl="0" eaLnBrk="1" latinLnBrk="0" hangingPunct="1">
        <a:lnSpc>
          <a:spcPct val="90000"/>
        </a:lnSpc>
        <a:spcBef>
          <a:spcPct val="0"/>
        </a:spcBef>
        <a:buNone/>
        <a:defRPr sz="3199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999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99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Zo4Hu0tkSNxWwa86rxYT_Q/playlists" TargetMode="External"/><Relationship Id="rId2" Type="http://schemas.openxmlformats.org/officeDocument/2006/relationships/hyperlink" Target="http://www.scsk12.org/instructionalresources/index#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scsk12.org/instructionalresources/discovery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mcactionnews5.com/" TargetMode="External"/><Relationship Id="rId2" Type="http://schemas.openxmlformats.org/officeDocument/2006/relationships/hyperlink" Target="https://www.wmcactionnews5.com/2020/03/30/shelby-county-sheriffs-office-investigating-confrontation-between-woman-deputy-caught-video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play.google.com/store/apps/details?id=com.raycom.wmc&amp;hl=en_US" TargetMode="External"/><Relationship Id="rId4" Type="http://schemas.openxmlformats.org/officeDocument/2006/relationships/hyperlink" Target="https://apps.apple.com/us/app/action-news-5-local-news/id449704439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scsk12.org/coronavirusfacts/familyresource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scsk12.org/instructionalresources/ell.php?PID=165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docs/default-source/coronaviruse/healthy-parenting/english-tip-6-covid-19parenting.pdf?sfvrsn=232558c1_8" TargetMode="External"/><Relationship Id="rId2" Type="http://schemas.openxmlformats.org/officeDocument/2006/relationships/hyperlink" Target="https://www.who.int/docs/default-source/coronaviruse/healthy-parenting/english-ti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www.cdc.gov/coronavirus/2019-ncov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C00000"/>
                </a:solidFill>
              </a:rPr>
              <a:t>Family Resource Guide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3962" y="3724075"/>
            <a:ext cx="8634823" cy="12289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Response to Covid-19</a:t>
            </a:r>
          </a:p>
          <a:p>
            <a:r>
              <a:rPr lang="en-US" dirty="0"/>
              <a:t>Treadwell Counseling Services</a:t>
            </a:r>
          </a:p>
          <a:p>
            <a:r>
              <a:rPr lang="en-US" dirty="0">
                <a:latin typeface="Elephant" panose="02020904090505020303" pitchFamily="18" charset="0"/>
              </a:rPr>
              <a:t>Donna Gilliam</a:t>
            </a:r>
            <a:r>
              <a:rPr lang="en-US" dirty="0"/>
              <a:t>, Professional School Counselor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012" y="4953000"/>
            <a:ext cx="379297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Instructional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202" y="2015733"/>
            <a:ext cx="9748610" cy="34506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SCS Instructional Guides</a:t>
            </a:r>
          </a:p>
          <a:p>
            <a:r>
              <a:rPr lang="en-US" dirty="0">
                <a:hlinkClick r:id="rId2"/>
              </a:rPr>
              <a:t>http://www.scsk12.org/instructionalresources/index#/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Treadwell Middle School Virtual Lessons presented and written by the school’s faculty:</a:t>
            </a:r>
          </a:p>
          <a:p>
            <a:r>
              <a:rPr lang="en-US" dirty="0">
                <a:hlinkClick r:id="rId3"/>
              </a:rPr>
              <a:t>https://www.youtube.com/channel/UCZo4Hu0tkSNxWwa86rxYT_Q/playlists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2212" y="4800600"/>
            <a:ext cx="46863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5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Discovery education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 free for </a:t>
            </a:r>
            <a:r>
              <a:rPr lang="en-US" dirty="0" err="1">
                <a:solidFill>
                  <a:srgbClr val="C00000"/>
                </a:solidFill>
              </a:rPr>
              <a:t>Scs</a:t>
            </a:r>
            <a:r>
              <a:rPr lang="en-US" dirty="0">
                <a:solidFill>
                  <a:srgbClr val="C00000"/>
                </a:solidFill>
              </a:rPr>
              <a:t> Scholars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access lesson and videos for free, click on the following link for Discovery Education:</a:t>
            </a:r>
          </a:p>
          <a:p>
            <a:r>
              <a:rPr lang="en-US" dirty="0">
                <a:hlinkClick r:id="rId2"/>
              </a:rPr>
              <a:t>http://www.scsk12.org/instructionalresources/discovery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212" y="3429000"/>
            <a:ext cx="3886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2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School on TV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202" y="2015733"/>
            <a:ext cx="9288795" cy="484226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Here’s a quick rundown on all the different ways you can watch </a:t>
            </a:r>
            <a:r>
              <a:rPr lang="en-US" dirty="0">
                <a:hlinkClick r:id="rId2"/>
              </a:rPr>
              <a:t>“School on TV."</a:t>
            </a:r>
            <a:endParaRPr lang="en-US" dirty="0"/>
          </a:p>
          <a:p>
            <a:r>
              <a:rPr lang="en-US" b="1" dirty="0"/>
              <a:t>On TV</a:t>
            </a:r>
            <a:endParaRPr lang="en-US" dirty="0"/>
          </a:p>
          <a:p>
            <a:pPr marL="742950" lvl="1" indent="-285750"/>
            <a:r>
              <a:rPr lang="en-US" dirty="0"/>
              <a:t>Channel 5.2 on antenna TV (Bounce)</a:t>
            </a:r>
          </a:p>
          <a:p>
            <a:pPr marL="742950" lvl="1" indent="-285750"/>
            <a:r>
              <a:rPr lang="en-US" dirty="0"/>
              <a:t>Channel 906 on Comcast</a:t>
            </a:r>
          </a:p>
          <a:p>
            <a:pPr marL="742950" lvl="1" indent="-285750"/>
            <a:r>
              <a:rPr lang="en-US" dirty="0"/>
              <a:t>Channel 6 on Dish Network</a:t>
            </a:r>
          </a:p>
          <a:p>
            <a:r>
              <a:rPr lang="en-US" b="1" dirty="0"/>
              <a:t>On </a:t>
            </a:r>
            <a:r>
              <a:rPr lang="en-US" b="1" dirty="0">
                <a:hlinkClick r:id="rId3"/>
              </a:rPr>
              <a:t>WMCActionNews5.com</a:t>
            </a:r>
            <a:endParaRPr lang="en-US" dirty="0"/>
          </a:p>
          <a:p>
            <a:pPr marL="742950" lvl="1" indent="-285750"/>
            <a:r>
              <a:rPr lang="en-US" dirty="0"/>
              <a:t>Click on the </a:t>
            </a:r>
            <a:r>
              <a:rPr lang="en-US" dirty="0">
                <a:hlinkClick r:id="rId2"/>
              </a:rPr>
              <a:t>“School on TV”</a:t>
            </a:r>
            <a:r>
              <a:rPr lang="en-US" dirty="0"/>
              <a:t> tab at the top of the page. Each grade level has its own page. Just click “watch live” beside each lesson.</a:t>
            </a:r>
          </a:p>
          <a:p>
            <a:r>
              <a:rPr lang="en-US" b="1" dirty="0"/>
              <a:t>On the WMC Action News 5 news app</a:t>
            </a:r>
            <a:r>
              <a:rPr lang="en-US" dirty="0"/>
              <a:t> </a:t>
            </a:r>
            <a:r>
              <a:rPr lang="en-US" i="1" dirty="0"/>
              <a:t>(</a:t>
            </a:r>
            <a:r>
              <a:rPr lang="en-US" i="1" dirty="0">
                <a:hlinkClick r:id="rId4"/>
              </a:rPr>
              <a:t>Click here for Apple</a:t>
            </a:r>
            <a:r>
              <a:rPr lang="en-US" i="1" dirty="0"/>
              <a:t> | </a:t>
            </a:r>
            <a:r>
              <a:rPr lang="en-US" i="1" dirty="0">
                <a:hlinkClick r:id="rId5"/>
              </a:rPr>
              <a:t>Click here for Android</a:t>
            </a:r>
            <a:r>
              <a:rPr lang="en-US" i="1" dirty="0"/>
              <a:t>)</a:t>
            </a:r>
            <a:endParaRPr lang="en-US" dirty="0"/>
          </a:p>
          <a:p>
            <a:pPr marL="742950" lvl="1" indent="-285750"/>
            <a:r>
              <a:rPr lang="en-US" dirty="0"/>
              <a:t>Click the Education button under News in the menu.</a:t>
            </a:r>
          </a:p>
          <a:p>
            <a:r>
              <a:rPr lang="en-US" b="1" dirty="0"/>
              <a:t>On our streaming apps</a:t>
            </a:r>
            <a:endParaRPr lang="en-US" dirty="0"/>
          </a:p>
          <a:p>
            <a:pPr marL="742950" lvl="1" indent="-285750"/>
            <a:r>
              <a:rPr lang="en-US" dirty="0"/>
              <a:t>Download the WMC app on Roku, Amazon Fire or Apple TV.</a:t>
            </a:r>
          </a:p>
          <a:p>
            <a:pPr marL="742950" lvl="1" indent="-285750"/>
            <a:r>
              <a:rPr lang="en-US" dirty="0"/>
              <a:t>Each app has three separate </a:t>
            </a:r>
            <a:r>
              <a:rPr lang="en-US" dirty="0" err="1"/>
              <a:t>swimlanes</a:t>
            </a:r>
            <a:r>
              <a:rPr lang="en-US" dirty="0"/>
              <a:t>, one for each grade grouping -- K-5, middle school and high school.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9613" y="0"/>
            <a:ext cx="2589212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9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Family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access the SCS list of family resources. Click on the following link: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http://www.scsk12.org/coronavirusfacts/familyresources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6012" y="3811601"/>
            <a:ext cx="5234081" cy="304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5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ELL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click on the following link for ELL resources:</a:t>
            </a:r>
          </a:p>
          <a:p>
            <a:r>
              <a:rPr lang="en-US" dirty="0">
                <a:hlinkClick r:id="rId2"/>
              </a:rPr>
              <a:t>http://www.scsk12.org/instructionalresources/ell.php?PID=1657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812" y="2971800"/>
            <a:ext cx="4305300" cy="277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8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Email Questions and Concerns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Parents if you have any questions or concerns. You can email TMS Counseling Services at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 responses will be returned within 48 hours by one of the school counselors.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012" y="2362200"/>
            <a:ext cx="3962399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8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412" y="1447801"/>
            <a:ext cx="518159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7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Resource Guide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Parents, this resource guide will give you quick access to resources as you and your scholar deal with this pandemic, Inside of this guide are resources for the following:</a:t>
            </a:r>
          </a:p>
          <a:p>
            <a:r>
              <a:rPr lang="en-US" sz="1600" dirty="0"/>
              <a:t>Social Emotional Support</a:t>
            </a:r>
          </a:p>
          <a:p>
            <a:r>
              <a:rPr lang="en-US" sz="1600" dirty="0"/>
              <a:t>Virtual Tutoring and Therapy</a:t>
            </a:r>
          </a:p>
          <a:p>
            <a:r>
              <a:rPr lang="en-US" sz="1600" dirty="0"/>
              <a:t>Calming and Relaxation Apps (Phone)</a:t>
            </a:r>
          </a:p>
          <a:p>
            <a:r>
              <a:rPr lang="en-US" sz="1600" dirty="0"/>
              <a:t>Registration Information for the 2020-21 school year</a:t>
            </a:r>
          </a:p>
          <a:p>
            <a:r>
              <a:rPr lang="en-US" sz="1600" dirty="0"/>
              <a:t>Meal Distributions</a:t>
            </a:r>
          </a:p>
          <a:p>
            <a:r>
              <a:rPr lang="en-US" sz="1600" dirty="0"/>
              <a:t>Variety of Essential Services</a:t>
            </a:r>
          </a:p>
          <a:p>
            <a:r>
              <a:rPr lang="en-US" sz="1600" dirty="0"/>
              <a:t>Covid-19 Fact Sheets</a:t>
            </a:r>
          </a:p>
          <a:p>
            <a:r>
              <a:rPr lang="en-US" sz="1600" dirty="0"/>
              <a:t>Instructional Resources</a:t>
            </a:r>
          </a:p>
          <a:p>
            <a:r>
              <a:rPr lang="en-US" sz="1600" dirty="0"/>
              <a:t>Family Resources</a:t>
            </a:r>
          </a:p>
          <a:p>
            <a:r>
              <a:rPr lang="en-US" sz="1600" dirty="0"/>
              <a:t>ELL Resources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412" y="2743200"/>
            <a:ext cx="3505200" cy="289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6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Social Emotional  Support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3813" y="1600200"/>
            <a:ext cx="8212138" cy="518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5951" y="4420219"/>
            <a:ext cx="2682874" cy="24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1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Virtual Tutoring and Therapy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4412" y="2016124"/>
            <a:ext cx="7848599" cy="415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0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Calming and Relaxation Apps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Need to be calmed and relaxed. Try downloaded the following apps to your phone for relaxation:</a:t>
            </a:r>
          </a:p>
          <a:p>
            <a:r>
              <a:rPr lang="en-US" dirty="0"/>
              <a:t>Breathe, Think, Do Sesame</a:t>
            </a:r>
          </a:p>
          <a:p>
            <a:r>
              <a:rPr lang="en-US" dirty="0"/>
              <a:t>Kids Yoga Deck</a:t>
            </a:r>
          </a:p>
          <a:p>
            <a:r>
              <a:rPr lang="en-US" dirty="0"/>
              <a:t>Smiling Mind</a:t>
            </a:r>
          </a:p>
          <a:p>
            <a:r>
              <a:rPr lang="en-US" dirty="0"/>
              <a:t>Super Stretch Yoga</a:t>
            </a:r>
          </a:p>
          <a:p>
            <a:r>
              <a:rPr lang="en-US" dirty="0"/>
              <a:t>Breathing Bubbles</a:t>
            </a:r>
          </a:p>
          <a:p>
            <a:r>
              <a:rPr lang="en-US" dirty="0"/>
              <a:t>Dreamy Kid</a:t>
            </a:r>
          </a:p>
          <a:p>
            <a:r>
              <a:rPr lang="en-US" dirty="0"/>
              <a:t>Calm</a:t>
            </a:r>
          </a:p>
          <a:p>
            <a:r>
              <a:rPr lang="en-US" dirty="0"/>
              <a:t>Calm Corner</a:t>
            </a:r>
          </a:p>
          <a:p>
            <a:r>
              <a:rPr lang="en-US" dirty="0"/>
              <a:t>Take a Chill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2212" y="2438400"/>
            <a:ext cx="47625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Registration for the 2020- 21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School Year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9212" y="1701800"/>
            <a:ext cx="67818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8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Meal Distribution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9212" y="1701800"/>
            <a:ext cx="6629400" cy="5156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612" y="3886200"/>
            <a:ext cx="1905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3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Essential Services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9012" y="1600200"/>
            <a:ext cx="8262649" cy="525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1661" y="4655127"/>
            <a:ext cx="2937164" cy="220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7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COVID-19 Fact Sheets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 the following links to read information on the disease and precautionary measures your family can take.</a:t>
            </a:r>
          </a:p>
          <a:p>
            <a:r>
              <a:rPr lang="en-US" dirty="0">
                <a:hlinkClick r:id="rId2"/>
              </a:rPr>
              <a:t>https://www.who.int/docs/default-source/coronaviruse/healthy-parenting/english-tip</a:t>
            </a:r>
            <a:endParaRPr lang="en-US" dirty="0"/>
          </a:p>
          <a:p>
            <a:r>
              <a:rPr lang="en-US" dirty="0">
                <a:hlinkClick r:id="rId3"/>
              </a:rPr>
              <a:t>https://www.who.int/docs/default-source/coronaviruse/healthy-parenting/english-tip-6-covid-19parenting.pdf?sfvrsn=232558c1_8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https://www.cdc.gov/coronavirus/2019-ncov/index.html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7163" y="0"/>
            <a:ext cx="28575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0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4535</TotalTime>
  <Words>436</Words>
  <Application>Microsoft Office PowerPoint</Application>
  <PresentationFormat>Custom</PresentationFormat>
  <Paragraphs>73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Elephant</vt:lpstr>
      <vt:lpstr>Rockwell</vt:lpstr>
      <vt:lpstr>Gallery</vt:lpstr>
      <vt:lpstr>Family Resource Guide</vt:lpstr>
      <vt:lpstr>Resource Guide </vt:lpstr>
      <vt:lpstr>Social Emotional  Support</vt:lpstr>
      <vt:lpstr>Virtual Tutoring and Therapy </vt:lpstr>
      <vt:lpstr>Calming and Relaxation Apps</vt:lpstr>
      <vt:lpstr>Registration for the 2020- 21 School Year</vt:lpstr>
      <vt:lpstr>Meal Distribution</vt:lpstr>
      <vt:lpstr>Essential Services</vt:lpstr>
      <vt:lpstr>COVID-19 Fact Sheets </vt:lpstr>
      <vt:lpstr>Instructional Resources</vt:lpstr>
      <vt:lpstr>Discovery education  free for Scs Scholars</vt:lpstr>
      <vt:lpstr>School on TV</vt:lpstr>
      <vt:lpstr>Family Resources</vt:lpstr>
      <vt:lpstr>ELL Resources</vt:lpstr>
      <vt:lpstr>Email Questions and Concerns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Resource Guide</dc:title>
  <dc:creator>DONNA M MACLINGILLIAM</dc:creator>
  <cp:lastModifiedBy>DONNA M MACLINGILLIAM</cp:lastModifiedBy>
  <cp:revision>19</cp:revision>
  <dcterms:created xsi:type="dcterms:W3CDTF">2020-04-16T00:16:29Z</dcterms:created>
  <dcterms:modified xsi:type="dcterms:W3CDTF">2020-04-19T04:49:47Z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